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6" r:id="rId3"/>
    <p:sldId id="257" r:id="rId4"/>
    <p:sldId id="258" r:id="rId5"/>
    <p:sldId id="259" r:id="rId6"/>
    <p:sldId id="260" r:id="rId7"/>
    <p:sldId id="261" r:id="rId8"/>
    <p:sldId id="262" r:id="rId9"/>
    <p:sldId id="275" r:id="rId10"/>
    <p:sldId id="277" r:id="rId11"/>
    <p:sldId id="263" r:id="rId12"/>
    <p:sldId id="264" r:id="rId13"/>
    <p:sldId id="265" r:id="rId14"/>
    <p:sldId id="266" r:id="rId15"/>
    <p:sldId id="267" r:id="rId16"/>
    <p:sldId id="268" r:id="rId17"/>
    <p:sldId id="269" r:id="rId18"/>
    <p:sldId id="270" r:id="rId19"/>
    <p:sldId id="271" r:id="rId20"/>
    <p:sldId id="272" r:id="rId21"/>
    <p:sldId id="273" r:id="rId22"/>
    <p:sldId id="278" r:id="rId23"/>
    <p:sldId id="279"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3"/>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layout/>
      <c:overlay val="0"/>
    </c:title>
    <c:autoTitleDeleted val="0"/>
    <c:plotArea>
      <c:layout/>
      <c:lineChart>
        <c:grouping val="stacked"/>
        <c:varyColors val="0"/>
        <c:ser>
          <c:idx val="0"/>
          <c:order val="0"/>
          <c:tx>
            <c:strRef>
              <c:f>Sheet1!$B$1</c:f>
              <c:strCache>
                <c:ptCount val="1"/>
                <c:pt idx="0">
                  <c:v>QUALITY PASS EXTERNAL EXAMS</c:v>
                </c:pt>
              </c:strCache>
            </c:strRef>
          </c:tx>
          <c:marker>
            <c:symbol val="none"/>
          </c:marker>
          <c:cat>
            <c:strRef>
              <c:f>Sheet1!$A$2:$A$4</c:f>
              <c:strCache>
                <c:ptCount val="3"/>
                <c:pt idx="0">
                  <c:v>END OF TERM 1</c:v>
                </c:pt>
                <c:pt idx="1">
                  <c:v>MID YEAR</c:v>
                </c:pt>
                <c:pt idx="2">
                  <c:v>FINAL JC EXAM</c:v>
                </c:pt>
              </c:strCache>
            </c:strRef>
          </c:cat>
          <c:val>
            <c:numRef>
              <c:f>Sheet1!$B$2:$B$4</c:f>
              <c:numCache>
                <c:formatCode>General</c:formatCode>
                <c:ptCount val="3"/>
                <c:pt idx="0">
                  <c:v>3.1</c:v>
                </c:pt>
                <c:pt idx="1">
                  <c:v>11</c:v>
                </c:pt>
                <c:pt idx="2">
                  <c:v>21</c:v>
                </c:pt>
              </c:numCache>
            </c:numRef>
          </c:val>
          <c:smooth val="0"/>
        </c:ser>
        <c:dLbls>
          <c:showLegendKey val="0"/>
          <c:showVal val="0"/>
          <c:showCatName val="0"/>
          <c:showSerName val="0"/>
          <c:showPercent val="0"/>
          <c:showBubbleSize val="0"/>
        </c:dLbls>
        <c:marker val="1"/>
        <c:smooth val="0"/>
        <c:axId val="168007936"/>
        <c:axId val="168022016"/>
      </c:lineChart>
      <c:catAx>
        <c:axId val="168007936"/>
        <c:scaling>
          <c:orientation val="minMax"/>
        </c:scaling>
        <c:delete val="0"/>
        <c:axPos val="b"/>
        <c:numFmt formatCode="General" sourceLinked="0"/>
        <c:majorTickMark val="out"/>
        <c:minorTickMark val="none"/>
        <c:tickLblPos val="nextTo"/>
        <c:crossAx val="168022016"/>
        <c:crosses val="autoZero"/>
        <c:auto val="1"/>
        <c:lblAlgn val="ctr"/>
        <c:lblOffset val="100"/>
        <c:noMultiLvlLbl val="0"/>
      </c:catAx>
      <c:valAx>
        <c:axId val="168022016"/>
        <c:scaling>
          <c:orientation val="minMax"/>
        </c:scaling>
        <c:delete val="0"/>
        <c:axPos val="l"/>
        <c:majorGridlines/>
        <c:numFmt formatCode="General" sourceLinked="1"/>
        <c:majorTickMark val="out"/>
        <c:minorTickMark val="none"/>
        <c:tickLblPos val="nextTo"/>
        <c:crossAx val="168007936"/>
        <c:crosses val="autoZero"/>
        <c:crossBetween val="between"/>
      </c:valAx>
    </c:plotArea>
    <c:legend>
      <c:legendPos val="r"/>
      <c:layout/>
      <c:overlay val="0"/>
    </c:legend>
    <c:plotVisOnly val="1"/>
    <c:dispBlanksAs val="zero"/>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2FFC6FA-8D39-4317-BA1B-DDA7B8B201B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FFC6FA-8D39-4317-BA1B-DDA7B8B201B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FFC6FA-8D39-4317-BA1B-DDA7B8B201B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FFC6FA-8D39-4317-BA1B-DDA7B8B201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1FF98B3-EBEC-49A9-AD6B-08115D712B5A}" type="datetimeFigureOut">
              <a:rPr lang="en-US" smtClean="0"/>
              <a:t>5/21/2019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FFC6FA-8D39-4317-BA1B-DDA7B8B201B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FF98B3-EBEC-49A9-AD6B-08115D712B5A}" type="datetimeFigureOut">
              <a:rPr lang="en-US" smtClean="0"/>
              <a:t>5/21/2019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FFC6FA-8D39-4317-BA1B-DDA7B8B201B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7772400" cy="821953"/>
          </a:xfrm>
        </p:spPr>
        <p:txBody>
          <a:bodyPr/>
          <a:lstStyle/>
          <a:p>
            <a:r>
              <a:rPr lang="en-GB" b="1" dirty="0" smtClean="0"/>
              <a:t>THEME</a:t>
            </a:r>
            <a:endParaRPr lang="en-US" b="1" dirty="0"/>
          </a:p>
        </p:txBody>
      </p:sp>
      <p:sp>
        <p:nvSpPr>
          <p:cNvPr id="3" name="Subtitle 2"/>
          <p:cNvSpPr>
            <a:spLocks noGrp="1"/>
          </p:cNvSpPr>
          <p:nvPr>
            <p:ph type="subTitle" idx="1"/>
          </p:nvPr>
        </p:nvSpPr>
        <p:spPr>
          <a:xfrm>
            <a:off x="994017" y="1124744"/>
            <a:ext cx="7416824" cy="2736304"/>
          </a:xfrm>
        </p:spPr>
        <p:txBody>
          <a:bodyPr>
            <a:noAutofit/>
          </a:bodyPr>
          <a:lstStyle/>
          <a:p>
            <a:r>
              <a:rPr lang="en-GB" sz="4400" b="1" dirty="0" smtClean="0">
                <a:solidFill>
                  <a:schemeClr val="tx1"/>
                </a:solidFill>
              </a:rPr>
              <a:t>QUALITY ASSESSMENT IN THE ERA OF EDUCATIONAL REFORMS</a:t>
            </a:r>
            <a:endParaRPr lang="en-US" sz="4400" b="1" dirty="0">
              <a:solidFill>
                <a:schemeClr val="tx1"/>
              </a:solidFill>
            </a:endParaRPr>
          </a:p>
        </p:txBody>
      </p:sp>
      <p:sp>
        <p:nvSpPr>
          <p:cNvPr id="4" name="Title 1"/>
          <p:cNvSpPr txBox="1">
            <a:spLocks/>
          </p:cNvSpPr>
          <p:nvPr/>
        </p:nvSpPr>
        <p:spPr>
          <a:xfrm>
            <a:off x="971600" y="5661248"/>
            <a:ext cx="7772400" cy="677937"/>
          </a:xfrm>
          <a:prstGeom prst="rect">
            <a:avLst/>
          </a:prstGeom>
        </p:spPr>
        <p:txBody>
          <a:bodyPr anchor="b">
            <a:normAutofit fontScale="5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b="1" dirty="0" smtClean="0">
                <a:solidFill>
                  <a:srgbClr val="00B050"/>
                </a:solidFill>
              </a:rPr>
              <a:t>THE 13</a:t>
            </a:r>
            <a:r>
              <a:rPr lang="en-GB" b="1" baseline="30000" dirty="0" smtClean="0">
                <a:solidFill>
                  <a:srgbClr val="00B050"/>
                </a:solidFill>
              </a:rPr>
              <a:t>TH</a:t>
            </a:r>
            <a:r>
              <a:rPr lang="en-GB" b="1" dirty="0" smtClean="0">
                <a:solidFill>
                  <a:srgbClr val="00B050"/>
                </a:solidFill>
              </a:rPr>
              <a:t> SAAEA CONFERENCE</a:t>
            </a:r>
          </a:p>
          <a:p>
            <a:pPr algn="ctr"/>
            <a:r>
              <a:rPr lang="en-GB" b="1" dirty="0" smtClean="0">
                <a:solidFill>
                  <a:srgbClr val="00B050"/>
                </a:solidFill>
              </a:rPr>
              <a:t>19-22 May 2019 Gaborone</a:t>
            </a:r>
            <a:endParaRPr lang="en-US" b="1" dirty="0">
              <a:solidFill>
                <a:srgbClr val="00B050"/>
              </a:solidFill>
            </a:endParaRPr>
          </a:p>
        </p:txBody>
      </p:sp>
      <p:sp>
        <p:nvSpPr>
          <p:cNvPr id="5" name="Title 1"/>
          <p:cNvSpPr txBox="1">
            <a:spLocks/>
          </p:cNvSpPr>
          <p:nvPr/>
        </p:nvSpPr>
        <p:spPr>
          <a:xfrm>
            <a:off x="961906" y="4223578"/>
            <a:ext cx="7772400" cy="677937"/>
          </a:xfrm>
          <a:prstGeom prst="rect">
            <a:avLst/>
          </a:prstGeom>
        </p:spPr>
        <p:txBody>
          <a:bodyPr anchor="b">
            <a:normAutofit fontScale="5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GB" b="1" dirty="0" smtClean="0">
                <a:solidFill>
                  <a:srgbClr val="0070C0"/>
                </a:solidFill>
              </a:rPr>
              <a:t>Sub-theme: Using examinations feedback to support engaging learning environments.</a:t>
            </a:r>
          </a:p>
        </p:txBody>
      </p:sp>
    </p:spTree>
    <p:extLst>
      <p:ext uri="{BB962C8B-B14F-4D97-AF65-F5344CB8AC3E}">
        <p14:creationId xmlns:p14="http://schemas.microsoft.com/office/powerpoint/2010/main" val="3764174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Process of an action research</a:t>
            </a:r>
            <a:endParaRPr lang="en-US" b="1" dirty="0"/>
          </a:p>
        </p:txBody>
      </p:sp>
      <p:sp>
        <p:nvSpPr>
          <p:cNvPr id="3" name="Content Placeholder 2"/>
          <p:cNvSpPr>
            <a:spLocks noGrp="1"/>
          </p:cNvSpPr>
          <p:nvPr>
            <p:ph idx="1"/>
          </p:nvPr>
        </p:nvSpPr>
        <p:spPr>
          <a:xfrm>
            <a:off x="457200" y="1340768"/>
            <a:ext cx="8229600" cy="4785395"/>
          </a:xfrm>
        </p:spPr>
        <p:txBody>
          <a:bodyPr>
            <a:normAutofit/>
          </a:bodyPr>
          <a:lstStyle/>
          <a:p>
            <a:r>
              <a:rPr lang="en-GB" dirty="0" smtClean="0"/>
              <a:t>Process- select a focus problem, </a:t>
            </a:r>
          </a:p>
          <a:p>
            <a:r>
              <a:rPr lang="en-GB" dirty="0" smtClean="0"/>
              <a:t>clarify theories, </a:t>
            </a:r>
          </a:p>
          <a:p>
            <a:r>
              <a:rPr lang="en-GB" dirty="0" smtClean="0"/>
              <a:t>set research questions,</a:t>
            </a:r>
          </a:p>
          <a:p>
            <a:r>
              <a:rPr lang="en-GB" dirty="0" smtClean="0"/>
              <a:t>collect data, </a:t>
            </a:r>
          </a:p>
          <a:p>
            <a:r>
              <a:rPr lang="en-GB" dirty="0" smtClean="0"/>
              <a:t>analyse, report, </a:t>
            </a:r>
          </a:p>
          <a:p>
            <a:r>
              <a:rPr lang="en-GB" dirty="0" smtClean="0"/>
              <a:t>take informed decisions, </a:t>
            </a:r>
          </a:p>
          <a:p>
            <a:r>
              <a:rPr lang="en-GB" dirty="0" smtClean="0"/>
              <a:t>take another cycle if no change (problem, monitor, implement evaluate start again)</a:t>
            </a:r>
          </a:p>
          <a:p>
            <a:endParaRPr lang="en-US" dirty="0"/>
          </a:p>
        </p:txBody>
      </p:sp>
    </p:spTree>
    <p:extLst>
      <p:ext uri="{BB962C8B-B14F-4D97-AF65-F5344CB8AC3E}">
        <p14:creationId xmlns:p14="http://schemas.microsoft.com/office/powerpoint/2010/main" val="148816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review</a:t>
            </a:r>
            <a:endParaRPr lang="en-US" dirty="0"/>
          </a:p>
        </p:txBody>
      </p:sp>
      <p:sp>
        <p:nvSpPr>
          <p:cNvPr id="3" name="Content Placeholder 2"/>
          <p:cNvSpPr>
            <a:spLocks noGrp="1"/>
          </p:cNvSpPr>
          <p:nvPr>
            <p:ph idx="1"/>
          </p:nvPr>
        </p:nvSpPr>
        <p:spPr>
          <a:xfrm>
            <a:off x="457200" y="980728"/>
            <a:ext cx="8229600" cy="5145435"/>
          </a:xfrm>
        </p:spPr>
        <p:txBody>
          <a:bodyPr>
            <a:normAutofit fontScale="92500" lnSpcReduction="10000"/>
          </a:bodyPr>
          <a:lstStyle/>
          <a:p>
            <a:endParaRPr lang="en-GB" dirty="0" smtClean="0"/>
          </a:p>
          <a:p>
            <a:r>
              <a:rPr lang="en-GB" dirty="0" smtClean="0"/>
              <a:t>In his paper; paper titled the importance of classroom assessment and evaluation system, </a:t>
            </a:r>
            <a:r>
              <a:rPr lang="en-GB" dirty="0" err="1" smtClean="0"/>
              <a:t>Jabbarifar,T</a:t>
            </a:r>
            <a:r>
              <a:rPr lang="en-GB" dirty="0" smtClean="0"/>
              <a:t>, (2009) states the following as an effective evaluation assessment procedure. To be useful and effective, evaluation and assessment requires planning. </a:t>
            </a:r>
          </a:p>
          <a:p>
            <a:r>
              <a:rPr lang="en-GB" dirty="0" smtClean="0"/>
              <a:t>Preparation for evaluation should be an integral part of planning each lesson or unit as well as general planning at the beginning of the school year or course. </a:t>
            </a:r>
            <a:endParaRPr lang="en-US" dirty="0"/>
          </a:p>
        </p:txBody>
      </p:sp>
    </p:spTree>
    <p:extLst>
      <p:ext uri="{BB962C8B-B14F-4D97-AF65-F5344CB8AC3E}">
        <p14:creationId xmlns:p14="http://schemas.microsoft.com/office/powerpoint/2010/main" val="1717302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Continuation…</a:t>
            </a:r>
            <a:endParaRPr lang="en-US" dirty="0"/>
          </a:p>
        </p:txBody>
      </p:sp>
      <p:sp>
        <p:nvSpPr>
          <p:cNvPr id="3" name="Content Placeholder 2"/>
          <p:cNvSpPr>
            <a:spLocks noGrp="1"/>
          </p:cNvSpPr>
          <p:nvPr>
            <p:ph idx="1"/>
          </p:nvPr>
        </p:nvSpPr>
        <p:spPr>
          <a:xfrm>
            <a:off x="457200" y="1124744"/>
            <a:ext cx="8229600" cy="5400600"/>
          </a:xfrm>
        </p:spPr>
        <p:txBody>
          <a:bodyPr>
            <a:normAutofit fontScale="85000" lnSpcReduction="10000"/>
          </a:bodyPr>
          <a:lstStyle/>
          <a:p>
            <a:r>
              <a:rPr lang="en-GB" dirty="0" smtClean="0"/>
              <a:t>According to </a:t>
            </a:r>
            <a:r>
              <a:rPr lang="en-GB" dirty="0" err="1" smtClean="0"/>
              <a:t>Mellati</a:t>
            </a:r>
            <a:r>
              <a:rPr lang="en-GB" dirty="0" smtClean="0"/>
              <a:t>, M, and </a:t>
            </a:r>
            <a:r>
              <a:rPr lang="en-GB" dirty="0" err="1" smtClean="0"/>
              <a:t>Khadeni</a:t>
            </a:r>
            <a:r>
              <a:rPr lang="en-GB" dirty="0" smtClean="0"/>
              <a:t>, M, (2018) they state that, despite an emphasis being placed on classroom assessment over a number of years, evidence suggests insufficiencies in classroom assessment literacy among teachers. </a:t>
            </a:r>
          </a:p>
          <a:p>
            <a:r>
              <a:rPr lang="en-GB" dirty="0" smtClean="0"/>
              <a:t>Too often, test data is used only for accountability, rather than to diagnose the needs of individual students and improve their education. As the report predicted, teachers and school administrators in the current No Child Left behind (NCLB) era are expected to have a sophisticated understanding of test results, to use them to make data-based decision about classroom instruction, and to communicate them to others. </a:t>
            </a:r>
            <a:endParaRPr lang="en-US" dirty="0"/>
          </a:p>
        </p:txBody>
      </p:sp>
    </p:spTree>
    <p:extLst>
      <p:ext uri="{BB962C8B-B14F-4D97-AF65-F5344CB8AC3E}">
        <p14:creationId xmlns:p14="http://schemas.microsoft.com/office/powerpoint/2010/main" val="3230551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Methodology </a:t>
            </a:r>
            <a:endParaRPr lang="en-US" dirty="0"/>
          </a:p>
        </p:txBody>
      </p:sp>
      <p:sp>
        <p:nvSpPr>
          <p:cNvPr id="3" name="Content Placeholder 2"/>
          <p:cNvSpPr>
            <a:spLocks noGrp="1"/>
          </p:cNvSpPr>
          <p:nvPr>
            <p:ph idx="1"/>
          </p:nvPr>
        </p:nvSpPr>
        <p:spPr>
          <a:xfrm>
            <a:off x="457200" y="1268760"/>
            <a:ext cx="8229600" cy="5112568"/>
          </a:xfrm>
        </p:spPr>
        <p:txBody>
          <a:bodyPr>
            <a:normAutofit fontScale="92500" lnSpcReduction="10000"/>
          </a:bodyPr>
          <a:lstStyle/>
          <a:p>
            <a:r>
              <a:rPr lang="en-GB" dirty="0" smtClean="0"/>
              <a:t>Analysis of internal and external examination</a:t>
            </a:r>
          </a:p>
          <a:p>
            <a:r>
              <a:rPr lang="en-GB" dirty="0" smtClean="0"/>
              <a:t>Administering a questionnaire to teachers</a:t>
            </a:r>
          </a:p>
          <a:p>
            <a:r>
              <a:rPr lang="en-GB" dirty="0" smtClean="0"/>
              <a:t>100% sample (All form threes)</a:t>
            </a:r>
          </a:p>
          <a:p>
            <a:r>
              <a:rPr lang="en-GB" dirty="0" smtClean="0"/>
              <a:t>The researcher then took all the internal and external examinations administered to the form threes who completed their junior certificate in 2018. </a:t>
            </a:r>
            <a:r>
              <a:rPr lang="en-GB" dirty="0"/>
              <a:t>I</a:t>
            </a:r>
            <a:r>
              <a:rPr lang="en-GB" dirty="0" smtClean="0"/>
              <a:t> </a:t>
            </a:r>
            <a:r>
              <a:rPr lang="en-GB" dirty="0" smtClean="0"/>
              <a:t>observed their structure, scope, time allocated, total marks and how well the principles of Blooms taxonomy (1960’s) were exploited. Results were analysed using continuous writing, tables and charts.</a:t>
            </a:r>
          </a:p>
          <a:p>
            <a:endParaRPr lang="en-US" dirty="0"/>
          </a:p>
        </p:txBody>
      </p:sp>
    </p:spTree>
    <p:extLst>
      <p:ext uri="{BB962C8B-B14F-4D97-AF65-F5344CB8AC3E}">
        <p14:creationId xmlns:p14="http://schemas.microsoft.com/office/powerpoint/2010/main" val="415111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of external examination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4124694"/>
              </p:ext>
            </p:extLst>
          </p:nvPr>
        </p:nvGraphicFramePr>
        <p:xfrm>
          <a:off x="827583" y="1196750"/>
          <a:ext cx="7272808" cy="5184579"/>
        </p:xfrm>
        <a:graphic>
          <a:graphicData uri="http://schemas.openxmlformats.org/drawingml/2006/table">
            <a:tbl>
              <a:tblPr/>
              <a:tblGrid>
                <a:gridCol w="1103712"/>
                <a:gridCol w="570766"/>
                <a:gridCol w="1074829"/>
                <a:gridCol w="579708"/>
                <a:gridCol w="717240"/>
                <a:gridCol w="891221"/>
                <a:gridCol w="772255"/>
                <a:gridCol w="799761"/>
                <a:gridCol w="763316"/>
              </a:tblGrid>
              <a:tr h="251625">
                <a:tc>
                  <a:txBody>
                    <a:bodyPr/>
                    <a:lstStyle/>
                    <a:p>
                      <a:pPr>
                        <a:lnSpc>
                          <a:spcPct val="115000"/>
                        </a:lnSpc>
                        <a:spcAft>
                          <a:spcPts val="1000"/>
                        </a:spcAft>
                      </a:pPr>
                      <a:r>
                        <a:rPr lang="en-US" sz="900" b="1" dirty="0">
                          <a:effectLst/>
                          <a:latin typeface="Calibri"/>
                          <a:ea typeface="Calibri"/>
                          <a:cs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7">
                  <a:txBody>
                    <a:bodyPr/>
                    <a:lstStyle/>
                    <a:p>
                      <a:pPr algn="ctr">
                        <a:lnSpc>
                          <a:spcPct val="115000"/>
                        </a:lnSpc>
                        <a:spcAft>
                          <a:spcPts val="0"/>
                        </a:spcAft>
                      </a:pPr>
                      <a:r>
                        <a:rPr lang="en-US" sz="1000" b="1" dirty="0">
                          <a:effectLst/>
                          <a:latin typeface="Times New Roman"/>
                          <a:ea typeface="Calibri"/>
                          <a:cs typeface="Times New Roman"/>
                        </a:rPr>
                        <a:t>NUMBER OF QUESTIONS</a:t>
                      </a:r>
                      <a:endParaRPr lang="en-US" sz="900" b="1" dirty="0">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1000"/>
                        </a:spcAft>
                      </a:pPr>
                      <a:r>
                        <a:rPr lang="en-US" sz="900" b="1">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546878">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1</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Know</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2</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Comprehend</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3</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Apply</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4</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Analyze</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5</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Synthesize</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6</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Evaluate</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7</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Research</a:t>
                      </a:r>
                      <a:endParaRPr lang="en-US" sz="900" b="1">
                        <a:effectLst/>
                        <a:latin typeface="Calibri"/>
                        <a:ea typeface="Calibri"/>
                        <a:cs typeface="Times New Roman"/>
                      </a:endParaRPr>
                    </a:p>
                    <a:p>
                      <a:pPr algn="ctr">
                        <a:lnSpc>
                          <a:spcPct val="115000"/>
                        </a:lnSpc>
                        <a:spcAft>
                          <a:spcPts val="0"/>
                        </a:spcAft>
                      </a:pPr>
                      <a:r>
                        <a:rPr lang="en-US" sz="1000" b="1">
                          <a:effectLst/>
                          <a:latin typeface="Times New Roman"/>
                          <a:ea typeface="Calibri"/>
                          <a:cs typeface="Times New Roman"/>
                        </a:rPr>
                        <a:t>items</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TOTAL MARKS</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0079">
                <a:tc>
                  <a:txBody>
                    <a:bodyPr/>
                    <a:lstStyle/>
                    <a:p>
                      <a:pPr>
                        <a:lnSpc>
                          <a:spcPct val="115000"/>
                        </a:lnSpc>
                        <a:spcAft>
                          <a:spcPts val="0"/>
                        </a:spcAft>
                      </a:pPr>
                      <a:r>
                        <a:rPr lang="en-US" sz="1000" b="1">
                          <a:effectLst/>
                          <a:latin typeface="Times New Roman"/>
                          <a:ea typeface="Calibri"/>
                          <a:cs typeface="Times New Roman"/>
                        </a:rPr>
                        <a:t>END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OF FEBRUARY</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marL="342900" lvl="0" indent="-342900" algn="ctr">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40</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830">
                <a:tc>
                  <a:txBody>
                    <a:bodyPr/>
                    <a:lstStyle/>
                    <a:p>
                      <a:pPr>
                        <a:lnSpc>
                          <a:spcPct val="115000"/>
                        </a:lnSpc>
                        <a:spcAft>
                          <a:spcPts val="0"/>
                        </a:spcAft>
                      </a:pPr>
                      <a:r>
                        <a:rPr lang="en-US" sz="1000" b="1">
                          <a:effectLst/>
                          <a:latin typeface="Times New Roman"/>
                          <a:ea typeface="Calibri"/>
                          <a:cs typeface="Times New Roman"/>
                        </a:rPr>
                        <a:t>END OF TERM 1</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80</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25018">
                <a:tc>
                  <a:txBody>
                    <a:bodyPr/>
                    <a:lstStyle/>
                    <a:p>
                      <a:pPr>
                        <a:lnSpc>
                          <a:spcPct val="115000"/>
                        </a:lnSpc>
                        <a:spcAft>
                          <a:spcPts val="0"/>
                        </a:spcAft>
                      </a:pPr>
                      <a:r>
                        <a:rPr lang="en-US" sz="1000" b="1">
                          <a:effectLst/>
                          <a:latin typeface="Times New Roman"/>
                          <a:ea typeface="Calibri"/>
                          <a:cs typeface="Times New Roman"/>
                        </a:rPr>
                        <a:t>END OF MAY</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40</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659">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MID YEAR EXAM</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80</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96830">
                <a:tc>
                  <a:txBody>
                    <a:bodyPr/>
                    <a:lstStyle/>
                    <a:p>
                      <a:pPr>
                        <a:lnSpc>
                          <a:spcPct val="115000"/>
                        </a:lnSpc>
                        <a:spcAft>
                          <a:spcPts val="0"/>
                        </a:spcAft>
                      </a:pPr>
                      <a:r>
                        <a:rPr lang="en-US" sz="1000" b="1">
                          <a:effectLst/>
                          <a:latin typeface="Times New Roman"/>
                          <a:ea typeface="Calibri"/>
                          <a:cs typeface="Times New Roman"/>
                        </a:rPr>
                        <a:t>END OF AUGUST</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dirty="0">
                          <a:effectLst/>
                          <a:latin typeface="Times New Roman"/>
                          <a:ea typeface="Calibri"/>
                          <a:cs typeface="Times New Roman"/>
                        </a:rPr>
                        <a:t> </a:t>
                      </a:r>
                      <a:endParaRPr lang="en-US" sz="900" b="1" dirty="0">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40</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830">
                <a:tc>
                  <a:txBody>
                    <a:bodyPr/>
                    <a:lstStyle/>
                    <a:p>
                      <a:pPr>
                        <a:lnSpc>
                          <a:spcPct val="115000"/>
                        </a:lnSpc>
                        <a:spcAft>
                          <a:spcPts val="0"/>
                        </a:spcAft>
                      </a:pPr>
                      <a:r>
                        <a:rPr lang="en-US" sz="1000" b="1">
                          <a:effectLst/>
                          <a:latin typeface="Times New Roman"/>
                          <a:ea typeface="Calibri"/>
                          <a:cs typeface="Times New Roman"/>
                        </a:rPr>
                        <a:t>END OF SEPTEMBER</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Times New Roman"/>
                          <a:ea typeface="Calibri"/>
                          <a:cs typeface="Times New Roman"/>
                        </a:rPr>
                        <a:t> </a:t>
                      </a:r>
                      <a:endParaRPr lang="en-US" sz="900" b="1">
                        <a:effectLst/>
                        <a:latin typeface="Calibri"/>
                        <a:ea typeface="Calibri"/>
                        <a:cs typeface="Times New Roman"/>
                      </a:endParaRPr>
                    </a:p>
                    <a:p>
                      <a:pPr>
                        <a:lnSpc>
                          <a:spcPct val="115000"/>
                        </a:lnSpc>
                        <a:spcAft>
                          <a:spcPts val="0"/>
                        </a:spcAft>
                      </a:pPr>
                      <a:r>
                        <a:rPr lang="en-US" sz="1000" b="1">
                          <a:effectLst/>
                          <a:latin typeface="Times New Roman"/>
                          <a:ea typeface="Calibri"/>
                          <a:cs typeface="Times New Roman"/>
                        </a:rPr>
                        <a:t>40</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830">
                <a:tc>
                  <a:txBody>
                    <a:bodyPr/>
                    <a:lstStyle/>
                    <a:p>
                      <a:pPr>
                        <a:lnSpc>
                          <a:spcPct val="115000"/>
                        </a:lnSpc>
                        <a:spcAft>
                          <a:spcPts val="0"/>
                        </a:spcAft>
                      </a:pPr>
                      <a:r>
                        <a:rPr lang="en-US" sz="1000" b="1" dirty="0">
                          <a:effectLst/>
                          <a:latin typeface="Times New Roman"/>
                          <a:ea typeface="Calibri"/>
                          <a:cs typeface="Times New Roman"/>
                        </a:rPr>
                        <a:t>JCE FINAL EXAM</a:t>
                      </a:r>
                      <a:endParaRPr lang="en-US" sz="900" b="1" dirty="0">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dirty="0">
                          <a:effectLst/>
                          <a:latin typeface="Times New Roman"/>
                          <a:ea typeface="Calibri"/>
                          <a:cs typeface="Times New Roman"/>
                        </a:rPr>
                        <a:t> </a:t>
                      </a:r>
                      <a:endParaRPr lang="en-US" sz="900" b="1" dirty="0">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342900" lvl="0" indent="-342900">
                        <a:lnSpc>
                          <a:spcPct val="115000"/>
                        </a:lnSpc>
                        <a:spcAft>
                          <a:spcPts val="0"/>
                        </a:spcAft>
                        <a:buFont typeface="Wingdings"/>
                        <a:buChar char=""/>
                      </a:pPr>
                      <a:r>
                        <a:rPr lang="en-US" sz="1000" b="1">
                          <a:effectLst/>
                          <a:latin typeface="Times New Roman"/>
                          <a:ea typeface="Calibri"/>
                          <a:cs typeface="Times New Roman"/>
                        </a:rPr>
                        <a:t> </a:t>
                      </a:r>
                      <a:endParaRPr lang="en-US" sz="900" b="1">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000" b="1" dirty="0">
                          <a:effectLst/>
                          <a:latin typeface="Times New Roman"/>
                          <a:ea typeface="Calibri"/>
                          <a:cs typeface="Times New Roman"/>
                        </a:rPr>
                        <a:t>80</a:t>
                      </a:r>
                      <a:endParaRPr lang="en-US" sz="900" b="1" dirty="0">
                        <a:effectLst/>
                        <a:latin typeface="Calibri"/>
                        <a:ea typeface="Calibri"/>
                        <a:cs typeface="Times New Roman"/>
                      </a:endParaRPr>
                    </a:p>
                  </a:txBody>
                  <a:tcPr marL="55694" marR="556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519483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internal examination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107347"/>
              </p:ext>
            </p:extLst>
          </p:nvPr>
        </p:nvGraphicFramePr>
        <p:xfrm>
          <a:off x="467544" y="1412777"/>
          <a:ext cx="7920880" cy="4824534"/>
        </p:xfrm>
        <a:graphic>
          <a:graphicData uri="http://schemas.openxmlformats.org/drawingml/2006/table">
            <a:tbl>
              <a:tblPr firstRow="1" firstCol="1" bandRow="1">
                <a:tableStyleId>{5C22544A-7EE6-4342-B048-85BDC9FD1C3A}</a:tableStyleId>
              </a:tblPr>
              <a:tblGrid>
                <a:gridCol w="990110"/>
                <a:gridCol w="990110"/>
                <a:gridCol w="990110"/>
                <a:gridCol w="876955"/>
                <a:gridCol w="1103265"/>
                <a:gridCol w="990110"/>
                <a:gridCol w="990110"/>
                <a:gridCol w="990110"/>
              </a:tblGrid>
              <a:tr h="1032184">
                <a:tc>
                  <a:txBody>
                    <a:bodyPr/>
                    <a:lstStyle/>
                    <a:p>
                      <a:pPr>
                        <a:lnSpc>
                          <a:spcPct val="115000"/>
                        </a:lnSpc>
                        <a:spcAft>
                          <a:spcPts val="0"/>
                        </a:spcAft>
                      </a:pPr>
                      <a:r>
                        <a:rPr lang="en-US" sz="1200" b="1" dirty="0">
                          <a:effectLst/>
                        </a:rPr>
                        <a:t> </a:t>
                      </a:r>
                      <a:endParaRPr lang="en-US" sz="1100" b="1"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FEBRUARY</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APRIL</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MAY</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JUNE</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JULY. MID</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SEPTEMBER</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FINAL JC EXAM</a:t>
                      </a:r>
                      <a:endParaRPr lang="en-US" sz="1100" b="1">
                        <a:effectLst/>
                      </a:endParaRPr>
                    </a:p>
                    <a:p>
                      <a:pPr>
                        <a:lnSpc>
                          <a:spcPct val="115000"/>
                        </a:lnSpc>
                        <a:spcAft>
                          <a:spcPts val="0"/>
                        </a:spcAft>
                      </a:pPr>
                      <a:r>
                        <a:rPr lang="en-US" sz="1200" b="1">
                          <a:effectLst/>
                        </a:rPr>
                        <a:t> </a:t>
                      </a:r>
                      <a:endParaRPr lang="en-US" sz="1100" b="1">
                        <a:effectLst/>
                        <a:latin typeface="Calibri"/>
                        <a:ea typeface="Calibri"/>
                        <a:cs typeface="Times New Roman"/>
                      </a:endParaRPr>
                    </a:p>
                  </a:txBody>
                  <a:tcPr marL="68580" marR="68580" marT="0" marB="0"/>
                </a:tc>
              </a:tr>
              <a:tr h="416254">
                <a:tc>
                  <a:txBody>
                    <a:bodyPr/>
                    <a:lstStyle/>
                    <a:p>
                      <a:pPr>
                        <a:lnSpc>
                          <a:spcPct val="115000"/>
                        </a:lnSpc>
                        <a:spcAft>
                          <a:spcPts val="0"/>
                        </a:spcAft>
                      </a:pPr>
                      <a:r>
                        <a:rPr lang="en-US" sz="1200" b="1">
                          <a:effectLst/>
                        </a:rPr>
                        <a:t>TOTAL</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189</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190</a:t>
                      </a:r>
                      <a:endParaRPr lang="en-US" sz="1100" b="1">
                        <a:effectLst/>
                        <a:latin typeface="Calibri"/>
                        <a:ea typeface="Calibri"/>
                        <a:cs typeface="Times New Roman"/>
                      </a:endParaRPr>
                    </a:p>
                  </a:txBody>
                  <a:tcPr marL="68580" marR="68580" marT="0" marB="0"/>
                </a:tc>
              </a:tr>
              <a:tr h="329411">
                <a:tc>
                  <a:txBody>
                    <a:bodyPr/>
                    <a:lstStyle/>
                    <a:p>
                      <a:pPr>
                        <a:lnSpc>
                          <a:spcPct val="115000"/>
                        </a:lnSpc>
                        <a:spcAft>
                          <a:spcPts val="0"/>
                        </a:spcAft>
                      </a:pPr>
                      <a:r>
                        <a:rPr lang="en-US" sz="1200" b="1">
                          <a:effectLst/>
                        </a:rPr>
                        <a:t>A</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a:t>
                      </a:r>
                      <a:endParaRPr lang="en-US" sz="1100" b="1">
                        <a:effectLst/>
                        <a:latin typeface="Calibri"/>
                        <a:ea typeface="Calibri"/>
                        <a:cs typeface="Times New Roman"/>
                      </a:endParaRPr>
                    </a:p>
                  </a:txBody>
                  <a:tcPr marL="68580" marR="68580" marT="0" marB="0"/>
                </a:tc>
              </a:tr>
              <a:tr h="329411">
                <a:tc>
                  <a:txBody>
                    <a:bodyPr/>
                    <a:lstStyle/>
                    <a:p>
                      <a:pPr>
                        <a:lnSpc>
                          <a:spcPct val="115000"/>
                        </a:lnSpc>
                        <a:spcAft>
                          <a:spcPts val="0"/>
                        </a:spcAft>
                      </a:pPr>
                      <a:r>
                        <a:rPr lang="en-US" sz="1200" b="1">
                          <a:effectLst/>
                        </a:rPr>
                        <a:t>B</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35</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22</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15</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8</a:t>
                      </a:r>
                      <a:endParaRPr lang="en-US" sz="1100" b="1">
                        <a:effectLst/>
                        <a:latin typeface="Calibri"/>
                        <a:ea typeface="Calibri"/>
                        <a:cs typeface="Times New Roman"/>
                      </a:endParaRPr>
                    </a:p>
                  </a:txBody>
                  <a:tcPr marL="68580" marR="68580" marT="0" marB="0"/>
                </a:tc>
              </a:tr>
              <a:tr h="329411">
                <a:tc>
                  <a:txBody>
                    <a:bodyPr/>
                    <a:lstStyle/>
                    <a:p>
                      <a:pPr>
                        <a:lnSpc>
                          <a:spcPct val="115000"/>
                        </a:lnSpc>
                        <a:spcAft>
                          <a:spcPts val="0"/>
                        </a:spcAft>
                      </a:pPr>
                      <a:r>
                        <a:rPr lang="en-US" sz="1200" b="1">
                          <a:effectLst/>
                        </a:rPr>
                        <a:t>C</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31</a:t>
                      </a:r>
                      <a:endParaRPr lang="en-US" sz="1100" b="1">
                        <a:effectLst/>
                        <a:latin typeface="Calibri"/>
                        <a:ea typeface="Calibri"/>
                        <a:cs typeface="Times New Roman"/>
                      </a:endParaRPr>
                    </a:p>
                  </a:txBody>
                  <a:tcPr marL="68580" marR="68580" marT="0" marB="0"/>
                </a:tc>
              </a:tr>
              <a:tr h="329411">
                <a:tc>
                  <a:txBody>
                    <a:bodyPr/>
                    <a:lstStyle/>
                    <a:p>
                      <a:pPr>
                        <a:lnSpc>
                          <a:spcPct val="115000"/>
                        </a:lnSpc>
                        <a:spcAft>
                          <a:spcPts val="0"/>
                        </a:spcAft>
                      </a:pPr>
                      <a:r>
                        <a:rPr lang="en-US" sz="1200" b="1">
                          <a:effectLst/>
                        </a:rPr>
                        <a:t>D</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58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35</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60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58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49</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50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47</a:t>
                      </a:r>
                      <a:endParaRPr lang="en-US" sz="1100" b="1">
                        <a:effectLst/>
                        <a:latin typeface="Calibri"/>
                        <a:ea typeface="Calibri"/>
                        <a:cs typeface="Times New Roman"/>
                      </a:endParaRPr>
                    </a:p>
                  </a:txBody>
                  <a:tcPr marL="68580" marR="68580" marT="0" marB="0"/>
                </a:tc>
              </a:tr>
              <a:tr h="1029226">
                <a:tc>
                  <a:txBody>
                    <a:bodyPr/>
                    <a:lstStyle/>
                    <a:p>
                      <a:pPr>
                        <a:lnSpc>
                          <a:spcPct val="115000"/>
                        </a:lnSpc>
                        <a:spcAft>
                          <a:spcPts val="0"/>
                        </a:spcAft>
                      </a:pPr>
                      <a:r>
                        <a:rPr lang="en-US" sz="1200" b="1">
                          <a:effectLst/>
                        </a:rPr>
                        <a:t>ABC (QUALITY PASS)</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49.4</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3.1</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25.3</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11</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18.4</a:t>
                      </a:r>
                      <a:endParaRPr lang="en-US" sz="11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b="1">
                          <a:effectLst/>
                        </a:rPr>
                        <a:t> </a:t>
                      </a:r>
                      <a:endParaRPr lang="en-US" sz="1100" b="1">
                        <a:effectLst/>
                      </a:endParaRPr>
                    </a:p>
                    <a:p>
                      <a:pPr algn="ctr">
                        <a:lnSpc>
                          <a:spcPct val="115000"/>
                        </a:lnSpc>
                        <a:spcAft>
                          <a:spcPts val="0"/>
                        </a:spcAft>
                      </a:pPr>
                      <a:r>
                        <a:rPr lang="en-US" sz="1200" b="1">
                          <a:effectLst/>
                        </a:rPr>
                        <a:t>21</a:t>
                      </a:r>
                      <a:endParaRPr lang="en-US" sz="1100" b="1">
                        <a:effectLst/>
                        <a:latin typeface="Calibri"/>
                        <a:ea typeface="Calibri"/>
                        <a:cs typeface="Times New Roman"/>
                      </a:endParaRPr>
                    </a:p>
                  </a:txBody>
                  <a:tcPr marL="68580" marR="68580" marT="0" marB="0"/>
                </a:tc>
              </a:tr>
              <a:tr h="1029226">
                <a:tc>
                  <a:txBody>
                    <a:bodyPr/>
                    <a:lstStyle/>
                    <a:p>
                      <a:pPr>
                        <a:lnSpc>
                          <a:spcPct val="115000"/>
                        </a:lnSpc>
                        <a:spcAft>
                          <a:spcPts val="0"/>
                        </a:spcAft>
                      </a:pPr>
                      <a:r>
                        <a:rPr lang="en-US" sz="1200" b="1">
                          <a:effectLst/>
                        </a:rPr>
                        <a:t>ABCD (QUANTITY PASS)</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80</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dirty="0">
                          <a:effectLst/>
                        </a:rPr>
                        <a:t>21.4</a:t>
                      </a:r>
                      <a:endParaRPr lang="en-US" sz="1100" b="1" dirty="0">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56.8</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66</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37</a:t>
                      </a:r>
                      <a:endParaRPr lang="en-US" sz="1100" b="1">
                        <a:effectLst/>
                        <a:latin typeface="Calibri"/>
                        <a:ea typeface="Calibri"/>
                        <a:cs typeface="Times New Roman"/>
                      </a:endParaRPr>
                    </a:p>
                  </a:txBody>
                  <a:tcPr marL="68580" marR="68580" marT="0" marB="0"/>
                </a:tc>
                <a:tc>
                  <a:txBody>
                    <a:bodyPr/>
                    <a:lstStyle/>
                    <a:p>
                      <a:pPr>
                        <a:lnSpc>
                          <a:spcPct val="115000"/>
                        </a:lnSpc>
                        <a:spcAft>
                          <a:spcPts val="0"/>
                        </a:spcAft>
                      </a:pPr>
                      <a:r>
                        <a:rPr lang="en-US" sz="1200" b="1">
                          <a:effectLst/>
                        </a:rPr>
                        <a:t>44.7</a:t>
                      </a:r>
                      <a:endParaRPr lang="en-US" sz="11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b="1" dirty="0">
                          <a:effectLst/>
                        </a:rPr>
                        <a:t> </a:t>
                      </a:r>
                      <a:endParaRPr lang="en-US" sz="1100" b="1" dirty="0">
                        <a:effectLst/>
                      </a:endParaRPr>
                    </a:p>
                    <a:p>
                      <a:pPr algn="ctr">
                        <a:lnSpc>
                          <a:spcPct val="115000"/>
                        </a:lnSpc>
                        <a:spcAft>
                          <a:spcPts val="0"/>
                        </a:spcAft>
                      </a:pPr>
                      <a:r>
                        <a:rPr lang="en-US" sz="1200" b="1" dirty="0">
                          <a:effectLst/>
                        </a:rPr>
                        <a:t>40</a:t>
                      </a:r>
                      <a:endParaRPr lang="en-US" sz="11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5604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 </a:t>
            </a:r>
            <a:r>
              <a:rPr lang="en-GB" dirty="0"/>
              <a:t>&amp;</a:t>
            </a:r>
            <a:r>
              <a:rPr lang="en-GB" dirty="0" smtClean="0"/>
              <a:t> external 2018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2067613"/>
              </p:ext>
            </p:extLst>
          </p:nvPr>
        </p:nvGraphicFramePr>
        <p:xfrm>
          <a:off x="755576" y="1772815"/>
          <a:ext cx="6917565" cy="3772862"/>
        </p:xfrm>
        <a:graphic>
          <a:graphicData uri="http://schemas.openxmlformats.org/drawingml/2006/table">
            <a:tbl>
              <a:tblPr/>
              <a:tblGrid>
                <a:gridCol w="1264902"/>
                <a:gridCol w="995774"/>
                <a:gridCol w="2260676"/>
                <a:gridCol w="139786"/>
                <a:gridCol w="2256427"/>
              </a:tblGrid>
              <a:tr h="235804">
                <a:tc gridSpan="2">
                  <a:txBody>
                    <a:bodyPr/>
                    <a:lstStyle/>
                    <a:p>
                      <a:pPr>
                        <a:lnSpc>
                          <a:spcPct val="115000"/>
                        </a:lnSpc>
                        <a:spcAft>
                          <a:spcPts val="1000"/>
                        </a:spcAft>
                      </a:pPr>
                      <a:r>
                        <a:rPr lang="en-US" sz="1100" b="1" dirty="0">
                          <a:effectLst/>
                          <a:latin typeface="Calibri"/>
                          <a:ea typeface="Calibri"/>
                          <a:cs typeface="Times New Roman"/>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ct val="115000"/>
                        </a:lnSpc>
                        <a:spcAft>
                          <a:spcPts val="0"/>
                        </a:spcAft>
                      </a:pPr>
                      <a:r>
                        <a:rPr lang="en-US" sz="1200" b="1" dirty="0">
                          <a:effectLst/>
                          <a:latin typeface="Times New Roman"/>
                          <a:ea typeface="Calibri"/>
                          <a:cs typeface="Times New Roman"/>
                        </a:rPr>
                        <a:t>QUALITY</a:t>
                      </a:r>
                      <a:endParaRPr lang="en-US"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lnSpc>
                          <a:spcPct val="115000"/>
                        </a:lnSpc>
                        <a:spcAft>
                          <a:spcPts val="0"/>
                        </a:spcAft>
                      </a:pPr>
                      <a:r>
                        <a:rPr lang="en-US" sz="1200" b="1" dirty="0">
                          <a:effectLst/>
                          <a:latin typeface="Times New Roman"/>
                          <a:ea typeface="Calibri"/>
                          <a:cs typeface="Times New Roman"/>
                        </a:rPr>
                        <a:t>QUANTITY</a:t>
                      </a:r>
                      <a:endParaRPr lang="en-US"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1608">
                <a:tc>
                  <a:txBody>
                    <a:bodyPr/>
                    <a:lstStyle/>
                    <a:p>
                      <a:pPr>
                        <a:lnSpc>
                          <a:spcPct val="115000"/>
                        </a:lnSpc>
                        <a:spcAft>
                          <a:spcPts val="0"/>
                        </a:spcAft>
                      </a:pPr>
                      <a:r>
                        <a:rPr lang="en-US" sz="1200" b="1">
                          <a:effectLst/>
                          <a:latin typeface="Times New Roman"/>
                          <a:ea typeface="Calibri"/>
                          <a:cs typeface="Times New Roman"/>
                        </a:rPr>
                        <a:t>Internal exams</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200" b="1">
                          <a:effectLst/>
                          <a:latin typeface="Times New Roman"/>
                          <a:ea typeface="Calibri"/>
                          <a:cs typeface="Times New Roman"/>
                        </a:rPr>
                        <a:t>FEBRUARY</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49.4 %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80 %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5804">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MAY</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25.3 %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57 %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5804">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JUNE</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38 %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66 %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71608">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SEPTEMBER</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18.4 %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44.7 %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5804">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a:txBody>
                    <a:bodyPr/>
                    <a:lstStyle/>
                    <a:p>
                      <a:pPr>
                        <a:lnSpc>
                          <a:spcPct val="115000"/>
                        </a:lnSpc>
                        <a:spcAft>
                          <a:spcPts val="0"/>
                        </a:spcAft>
                      </a:pPr>
                      <a:r>
                        <a:rPr lang="en-US" sz="1200" b="1" dirty="0">
                          <a:effectLst/>
                          <a:latin typeface="Times New Roman"/>
                          <a:ea typeface="Calibri"/>
                          <a:cs typeface="Times New Roman"/>
                        </a:rPr>
                        <a:t> </a:t>
                      </a:r>
                      <a:endParaRPr lang="en-US"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gridSpan="2">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D0D0D"/>
                    </a:solidFill>
                  </a:tcPr>
                </a:tc>
                <a:tc hMerge="1">
                  <a:txBody>
                    <a:bodyPr/>
                    <a:lstStyle/>
                    <a:p>
                      <a:endParaRPr lang="en-US"/>
                    </a:p>
                  </a:txBody>
                  <a:tcPr/>
                </a:tc>
              </a:tr>
              <a:tr h="471608">
                <a:tc>
                  <a:txBody>
                    <a:bodyPr/>
                    <a:lstStyle/>
                    <a:p>
                      <a:pPr>
                        <a:lnSpc>
                          <a:spcPct val="115000"/>
                        </a:lnSpc>
                        <a:spcAft>
                          <a:spcPts val="0"/>
                        </a:spcAft>
                      </a:pPr>
                      <a:r>
                        <a:rPr lang="en-US" sz="1200" b="1">
                          <a:effectLst/>
                          <a:latin typeface="Times New Roman"/>
                          <a:ea typeface="Calibri"/>
                          <a:cs typeface="Times New Roman"/>
                        </a:rPr>
                        <a:t>External exams</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US" sz="1200" b="1">
                          <a:effectLst/>
                          <a:latin typeface="Times New Roman"/>
                          <a:ea typeface="Calibri"/>
                          <a:cs typeface="Times New Roman"/>
                        </a:rPr>
                        <a:t>END OF TERM 1</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p>
                      <a:pPr>
                        <a:lnSpc>
                          <a:spcPct val="115000"/>
                        </a:lnSpc>
                        <a:spcAft>
                          <a:spcPts val="0"/>
                        </a:spcAft>
                      </a:pPr>
                      <a:r>
                        <a:rPr lang="en-US" sz="1200" b="1">
                          <a:effectLst/>
                          <a:latin typeface="Times New Roman"/>
                          <a:ea typeface="Calibri"/>
                          <a:cs typeface="Times New Roman"/>
                        </a:rPr>
                        <a:t>                       3.1 %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p>
                      <a:pPr>
                        <a:lnSpc>
                          <a:spcPct val="115000"/>
                        </a:lnSpc>
                        <a:spcAft>
                          <a:spcPts val="0"/>
                        </a:spcAft>
                      </a:pPr>
                      <a:r>
                        <a:rPr lang="en-US" sz="1200" b="1">
                          <a:effectLst/>
                          <a:latin typeface="Times New Roman"/>
                          <a:ea typeface="Calibri"/>
                          <a:cs typeface="Times New Roman"/>
                        </a:rPr>
                        <a:t>                     21.4 %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07411">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MID YEAR EXAMINATION</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                      11.0 %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a:effectLst/>
                          <a:latin typeface="Times New Roman"/>
                          <a:ea typeface="Calibri"/>
                          <a:cs typeface="Times New Roman"/>
                        </a:rPr>
                        <a:t>                     36.8 %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07411">
                <a:tc>
                  <a:txBody>
                    <a:bodyPr/>
                    <a:lstStyle/>
                    <a:p>
                      <a:pPr>
                        <a:lnSpc>
                          <a:spcPct val="115000"/>
                        </a:lnSpc>
                        <a:spcAft>
                          <a:spcPts val="0"/>
                        </a:spcAft>
                      </a:pPr>
                      <a:r>
                        <a:rPr lang="en-US" sz="1200" b="1">
                          <a:effectLst/>
                          <a:latin typeface="Times New Roman"/>
                          <a:ea typeface="Calibri"/>
                          <a:cs typeface="Times New Roman"/>
                        </a:rPr>
                        <a:t> </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Calibri"/>
                          <a:cs typeface="Times New Roman"/>
                        </a:rPr>
                        <a:t>FINAL JC EXAMINATION</a:t>
                      </a:r>
                      <a:endParaRPr lang="en-US"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dirty="0">
                          <a:effectLst/>
                          <a:latin typeface="Times New Roman"/>
                          <a:ea typeface="Calibri"/>
                          <a:cs typeface="Times New Roman"/>
                        </a:rPr>
                        <a:t>                      21.0 %</a:t>
                      </a:r>
                      <a:endParaRPr lang="en-US"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200" b="1" dirty="0">
                          <a:effectLst/>
                          <a:latin typeface="Times New Roman"/>
                          <a:ea typeface="Calibri"/>
                          <a:cs typeface="Times New Roman"/>
                        </a:rPr>
                        <a:t>                     40.0 %</a:t>
                      </a:r>
                      <a:endParaRPr lang="en-US"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990614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 </a:t>
            </a:r>
            <a:endParaRPr lang="en-US" b="1"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324036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Chart 4"/>
          <p:cNvGraphicFramePr/>
          <p:nvPr>
            <p:extLst>
              <p:ext uri="{D42A27DB-BD31-4B8C-83A1-F6EECF244321}">
                <p14:modId xmlns:p14="http://schemas.microsoft.com/office/powerpoint/2010/main" val="2248867464"/>
              </p:ext>
            </p:extLst>
          </p:nvPr>
        </p:nvGraphicFramePr>
        <p:xfrm>
          <a:off x="4499992" y="1484784"/>
          <a:ext cx="3960440" cy="42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7978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endParaRPr lang="en-US" dirty="0"/>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r>
              <a:rPr lang="en-GB" dirty="0" smtClean="0"/>
              <a:t>Internal examinations set in the school by different teachers are passed while external examinations set by an independent council for schools are failed</a:t>
            </a:r>
          </a:p>
          <a:p>
            <a:r>
              <a:rPr lang="en-GB" dirty="0" smtClean="0"/>
              <a:t>There is inadequate time for doing the above</a:t>
            </a:r>
          </a:p>
          <a:p>
            <a:r>
              <a:rPr lang="en-GB" dirty="0" smtClean="0"/>
              <a:t>Most teachers have hinted a lack of item writing skills as a factor that contributes to items of low quality</a:t>
            </a:r>
          </a:p>
          <a:p>
            <a:r>
              <a:rPr lang="en-GB" dirty="0" smtClean="0"/>
              <a:t>Teachers also mentioned a lack of assessment planning. </a:t>
            </a:r>
          </a:p>
          <a:p>
            <a:r>
              <a:rPr lang="en-GB" dirty="0" smtClean="0"/>
              <a:t>Shred internal examinations</a:t>
            </a:r>
          </a:p>
          <a:p>
            <a:r>
              <a:rPr lang="en-GB" dirty="0" smtClean="0"/>
              <a:t>Just plan assessment with other educational activities</a:t>
            </a:r>
          </a:p>
          <a:p>
            <a:endParaRPr lang="en-GB" dirty="0" smtClean="0"/>
          </a:p>
          <a:p>
            <a:endParaRPr lang="en-US" dirty="0"/>
          </a:p>
        </p:txBody>
      </p:sp>
    </p:spTree>
    <p:extLst>
      <p:ext uri="{BB962C8B-B14F-4D97-AF65-F5344CB8AC3E}">
        <p14:creationId xmlns:p14="http://schemas.microsoft.com/office/powerpoint/2010/main" val="2843321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Study to benefit schools and administrators.</a:t>
            </a:r>
          </a:p>
          <a:p>
            <a:r>
              <a:rPr lang="en-GB" dirty="0" smtClean="0"/>
              <a:t>Internal examination to follow documents like assessment syllabus, academic policy, </a:t>
            </a:r>
            <a:r>
              <a:rPr lang="en-GB" dirty="0" smtClean="0"/>
              <a:t>etc.</a:t>
            </a:r>
            <a:endParaRPr lang="en-GB" dirty="0" smtClean="0"/>
          </a:p>
          <a:p>
            <a:r>
              <a:rPr lang="en-GB" dirty="0" smtClean="0"/>
              <a:t>Bloom’s taxonomy </a:t>
            </a:r>
            <a:r>
              <a:rPr lang="en-GB" dirty="0" smtClean="0"/>
              <a:t>principles a must.</a:t>
            </a:r>
            <a:endParaRPr lang="en-GB" dirty="0" smtClean="0"/>
          </a:p>
          <a:p>
            <a:r>
              <a:rPr lang="en-GB" dirty="0" smtClean="0"/>
              <a:t>Few items leads to a shallow paper.</a:t>
            </a:r>
          </a:p>
          <a:p>
            <a:r>
              <a:rPr lang="en-GB" dirty="0" smtClean="0"/>
              <a:t>Regions to provide an assessment schemes, quiz and standardized exercises and tests with help of BEC</a:t>
            </a:r>
            <a:r>
              <a:rPr lang="en-GB" dirty="0" smtClean="0"/>
              <a:t>.</a:t>
            </a:r>
          </a:p>
          <a:p>
            <a:r>
              <a:rPr lang="en-GB" dirty="0" smtClean="0"/>
              <a:t>Resource teachers pertaining to assessment literacy.</a:t>
            </a:r>
          </a:p>
          <a:p>
            <a:r>
              <a:rPr lang="en-GB" dirty="0" smtClean="0"/>
              <a:t>NB: There is a positive direct correlation between assessment literacy, item planning and grades, which is; the higher the above practice the higher acquisition of skills, knowledge and attitudes when pupils exit school. And the lower the above practice the opposite </a:t>
            </a:r>
            <a:endParaRPr lang="en-US" dirty="0"/>
          </a:p>
        </p:txBody>
      </p:sp>
    </p:spTree>
    <p:extLst>
      <p:ext uri="{BB962C8B-B14F-4D97-AF65-F5344CB8AC3E}">
        <p14:creationId xmlns:p14="http://schemas.microsoft.com/office/powerpoint/2010/main" val="140787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Presentation outline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Topic</a:t>
            </a:r>
          </a:p>
          <a:p>
            <a:r>
              <a:rPr lang="en-GB" dirty="0" smtClean="0"/>
              <a:t>Introduction</a:t>
            </a:r>
          </a:p>
          <a:p>
            <a:r>
              <a:rPr lang="en-GB" dirty="0" smtClean="0"/>
              <a:t>Aims</a:t>
            </a:r>
          </a:p>
          <a:p>
            <a:r>
              <a:rPr lang="en-GB" dirty="0" smtClean="0"/>
              <a:t>Background of the study</a:t>
            </a:r>
          </a:p>
          <a:p>
            <a:r>
              <a:rPr lang="en-GB" dirty="0" smtClean="0"/>
              <a:t>Theoretical framework</a:t>
            </a:r>
          </a:p>
          <a:p>
            <a:r>
              <a:rPr lang="en-GB" dirty="0" smtClean="0"/>
              <a:t>Action research</a:t>
            </a:r>
          </a:p>
          <a:p>
            <a:r>
              <a:rPr lang="en-GB" dirty="0" smtClean="0"/>
              <a:t>Literature review</a:t>
            </a:r>
          </a:p>
          <a:p>
            <a:r>
              <a:rPr lang="en-GB" dirty="0" smtClean="0"/>
              <a:t>Methodology</a:t>
            </a:r>
          </a:p>
          <a:p>
            <a:r>
              <a:rPr lang="en-GB" dirty="0" smtClean="0"/>
              <a:t>Findings and analysis</a:t>
            </a:r>
          </a:p>
          <a:p>
            <a:r>
              <a:rPr lang="en-GB" dirty="0" smtClean="0"/>
              <a:t>Discussion</a:t>
            </a:r>
          </a:p>
          <a:p>
            <a:r>
              <a:rPr lang="en-GB" dirty="0" smtClean="0"/>
              <a:t>Conclusion</a:t>
            </a:r>
          </a:p>
          <a:p>
            <a:r>
              <a:rPr lang="en-GB" dirty="0" smtClean="0"/>
              <a:t>recommendation</a:t>
            </a:r>
            <a:endParaRPr lang="en-US" dirty="0"/>
          </a:p>
        </p:txBody>
      </p:sp>
    </p:spTree>
    <p:extLst>
      <p:ext uri="{BB962C8B-B14F-4D97-AF65-F5344CB8AC3E}">
        <p14:creationId xmlns:p14="http://schemas.microsoft.com/office/powerpoint/2010/main" val="3967307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b="1" dirty="0" smtClean="0"/>
              <a:t>Recommendations </a:t>
            </a:r>
            <a:endParaRPr lang="en-US" b="1" dirty="0"/>
          </a:p>
        </p:txBody>
      </p:sp>
      <p:sp>
        <p:nvSpPr>
          <p:cNvPr id="3" name="Content Placeholder 2"/>
          <p:cNvSpPr>
            <a:spLocks noGrp="1"/>
          </p:cNvSpPr>
          <p:nvPr>
            <p:ph idx="1"/>
          </p:nvPr>
        </p:nvSpPr>
        <p:spPr>
          <a:xfrm>
            <a:off x="457200" y="1052736"/>
            <a:ext cx="8229600" cy="5400600"/>
          </a:xfrm>
        </p:spPr>
        <p:txBody>
          <a:bodyPr>
            <a:normAutofit fontScale="70000" lnSpcReduction="20000"/>
          </a:bodyPr>
          <a:lstStyle/>
          <a:p>
            <a:pPr marL="0" indent="0">
              <a:buNone/>
            </a:pPr>
            <a:r>
              <a:rPr lang="en-GB" dirty="0" smtClean="0"/>
              <a:t>I the researcher do recommend the following as best practices that can change not only the perceptions of educators but also their assessment practices;</a:t>
            </a:r>
          </a:p>
          <a:p>
            <a:pPr marL="0" indent="0">
              <a:buNone/>
            </a:pPr>
            <a:r>
              <a:rPr lang="en-GB" dirty="0" smtClean="0"/>
              <a:t>•There has to be a frequent in-service training pertaining to assessment for the teachers through staff development programmers at school levels.</a:t>
            </a:r>
          </a:p>
          <a:p>
            <a:r>
              <a:rPr lang="en-GB" dirty="0" smtClean="0"/>
              <a:t>Academic policies in schools should reinforce guideline that pertains to assessment activities. </a:t>
            </a:r>
          </a:p>
          <a:p>
            <a:r>
              <a:rPr lang="en-GB" dirty="0" smtClean="0"/>
              <a:t>Topic exercises, quiz and examinations should be always guided by assessment objectives found in the assessment syllabus.</a:t>
            </a:r>
          </a:p>
          <a:p>
            <a:r>
              <a:rPr lang="en-GB" dirty="0" smtClean="0"/>
              <a:t>Major assessment like topic tests, quiz and end of month examinations should be prepared at the regions the same time a scheme of work is done at regions. This will allow for a quality examination. This will also ensure examinations are well shred.</a:t>
            </a:r>
          </a:p>
          <a:p>
            <a:r>
              <a:rPr lang="en-GB" dirty="0" smtClean="0"/>
              <a:t>Time allocations of examinations should be guided by the assessment syllabus of every subject and always follow such.</a:t>
            </a:r>
          </a:p>
          <a:p>
            <a:endParaRPr lang="en-GB" dirty="0" smtClean="0"/>
          </a:p>
        </p:txBody>
      </p:sp>
    </p:spTree>
    <p:extLst>
      <p:ext uri="{BB962C8B-B14F-4D97-AF65-F5344CB8AC3E}">
        <p14:creationId xmlns:p14="http://schemas.microsoft.com/office/powerpoint/2010/main" val="4283713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t>Recommendation </a:t>
            </a:r>
            <a:r>
              <a:rPr lang="en-GB" b="1" dirty="0" err="1" smtClean="0"/>
              <a:t>cont</a:t>
            </a:r>
            <a:r>
              <a:rPr lang="en-GB" b="1" dirty="0" smtClean="0"/>
              <a:t>…</a:t>
            </a:r>
            <a:endParaRPr lang="en-US" b="1" dirty="0"/>
          </a:p>
        </p:txBody>
      </p:sp>
      <p:sp>
        <p:nvSpPr>
          <p:cNvPr id="3" name="Content Placeholder 2"/>
          <p:cNvSpPr>
            <a:spLocks noGrp="1"/>
          </p:cNvSpPr>
          <p:nvPr>
            <p:ph idx="1"/>
          </p:nvPr>
        </p:nvSpPr>
        <p:spPr>
          <a:xfrm>
            <a:off x="457200" y="1196752"/>
            <a:ext cx="8229600" cy="5184576"/>
          </a:xfrm>
        </p:spPr>
        <p:txBody>
          <a:bodyPr>
            <a:normAutofit fontScale="70000" lnSpcReduction="20000"/>
          </a:bodyPr>
          <a:lstStyle/>
          <a:p>
            <a:r>
              <a:rPr lang="en-GB" dirty="0" smtClean="0"/>
              <a:t>Administration of internal examinations should follow BEC standards (Assessment principles of Bloom's taxonomy).</a:t>
            </a:r>
          </a:p>
          <a:p>
            <a:r>
              <a:rPr lang="en-GB" dirty="0" smtClean="0"/>
              <a:t>Teacher’s mind-set should change from looking at assessment as a tool for monitoring pupil’s achievement, but also as a tool for giving feedback about the teaching methodologies.</a:t>
            </a:r>
          </a:p>
          <a:p>
            <a:r>
              <a:rPr lang="en-GB" dirty="0" smtClean="0"/>
              <a:t>The school should partake in practice examinations offered by BEC</a:t>
            </a:r>
            <a:r>
              <a:rPr lang="en-GB" dirty="0" smtClean="0"/>
              <a:t>. (especially low performing schools in rural areas).</a:t>
            </a:r>
            <a:endParaRPr lang="en-GB" dirty="0" smtClean="0"/>
          </a:p>
          <a:p>
            <a:r>
              <a:rPr lang="en-GB" dirty="0" smtClean="0"/>
              <a:t>Reports from BEC about student’s performance at the end of the year should constitute much of the subject discussions at school by individual subjects teachers.</a:t>
            </a:r>
          </a:p>
          <a:p>
            <a:r>
              <a:rPr lang="en-GB" dirty="0" smtClean="0"/>
              <a:t>Assessment syllabus should be provided to students to familiarize themselves with, well in time before examinations.</a:t>
            </a:r>
          </a:p>
          <a:p>
            <a:r>
              <a:rPr lang="en-GB" dirty="0" smtClean="0"/>
              <a:t>Curriculum designers and Botswana Examination Council together with Regions of Education should device a way of monitoring quality of internal examination and adherence by educators to such.</a:t>
            </a:r>
          </a:p>
          <a:p>
            <a:pPr marL="0" indent="0">
              <a:buNone/>
            </a:pPr>
            <a:r>
              <a:rPr lang="en-GB" dirty="0"/>
              <a:t> </a:t>
            </a:r>
            <a:r>
              <a:rPr lang="en-GB" dirty="0" smtClean="0"/>
              <a:t>     &amp; this should be done. Done and done</a:t>
            </a:r>
            <a:r>
              <a:rPr lang="en-GB" dirty="0" smtClean="0"/>
              <a:t>. And done regularly.</a:t>
            </a:r>
            <a:endParaRPr lang="en-GB" dirty="0" smtClean="0"/>
          </a:p>
        </p:txBody>
      </p:sp>
    </p:spTree>
    <p:extLst>
      <p:ext uri="{BB962C8B-B14F-4D97-AF65-F5344CB8AC3E}">
        <p14:creationId xmlns:p14="http://schemas.microsoft.com/office/powerpoint/2010/main" val="3169394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ahead…</a:t>
            </a:r>
            <a:endParaRPr lang="en-US" dirty="0"/>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r>
              <a:rPr lang="en-GB" dirty="0" smtClean="0"/>
              <a:t>As educators, we should remove barriers to educational assessment transformation by following the robust assessment principles with assessment awareness for all (teachers, learners and relevant stakeholders), this should be the talk of the day for us to achieve quality assessment in an era of educational reforms. The vocabulary should shift from high performance and high transitions within schools, to social hope for both learners and teachers, accounted for by action research. We should facilitate faith, hope, love and charity within our educators' mind-set. This hope if advocated for, we will be sharing love in the development of an individual, a child, a hope to humanity, thereby achieving the international goal of educational for all. A human right.</a:t>
            </a:r>
            <a:endParaRPr lang="en-US" dirty="0"/>
          </a:p>
        </p:txBody>
      </p:sp>
    </p:spTree>
    <p:extLst>
      <p:ext uri="{BB962C8B-B14F-4D97-AF65-F5344CB8AC3E}">
        <p14:creationId xmlns:p14="http://schemas.microsoft.com/office/powerpoint/2010/main" val="2978928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US" dirty="0"/>
          </a:p>
        </p:txBody>
      </p:sp>
      <p:sp>
        <p:nvSpPr>
          <p:cNvPr id="3" name="Content Placeholder 2"/>
          <p:cNvSpPr>
            <a:spLocks noGrp="1"/>
          </p:cNvSpPr>
          <p:nvPr>
            <p:ph idx="1"/>
          </p:nvPr>
        </p:nvSpPr>
        <p:spPr>
          <a:xfrm>
            <a:off x="1187624" y="1447800"/>
            <a:ext cx="7746064" cy="4800600"/>
          </a:xfrm>
        </p:spPr>
        <p:txBody>
          <a:bodyPr/>
          <a:lstStyle/>
          <a:p>
            <a:r>
              <a:rPr lang="en-GB" dirty="0" smtClean="0"/>
              <a:t>God for giving me the strength &amp; courage.</a:t>
            </a:r>
          </a:p>
          <a:p>
            <a:r>
              <a:rPr lang="en-GB" dirty="0" smtClean="0"/>
              <a:t>SAAEA &amp; BEC for affording us this exceptional podium for sharing practices.</a:t>
            </a:r>
          </a:p>
          <a:p>
            <a:r>
              <a:rPr lang="en-GB" dirty="0" smtClean="0"/>
              <a:t>Director for </a:t>
            </a:r>
            <a:r>
              <a:rPr lang="en-GB" dirty="0" err="1" smtClean="0"/>
              <a:t>Kweneng</a:t>
            </a:r>
            <a:r>
              <a:rPr lang="en-GB" dirty="0" smtClean="0"/>
              <a:t> region B. </a:t>
            </a:r>
            <a:r>
              <a:rPr lang="en-GB" dirty="0" err="1"/>
              <a:t>R</a:t>
            </a:r>
            <a:r>
              <a:rPr lang="en-GB" dirty="0" err="1" smtClean="0"/>
              <a:t>auwe</a:t>
            </a:r>
            <a:r>
              <a:rPr lang="en-GB" dirty="0" smtClean="0"/>
              <a:t> for always saying “Mr </a:t>
            </a:r>
            <a:r>
              <a:rPr lang="en-GB" dirty="0" err="1" smtClean="0"/>
              <a:t>Kamankala</a:t>
            </a:r>
            <a:r>
              <a:rPr lang="en-GB" dirty="0" smtClean="0"/>
              <a:t>, research with statistics, statistics ensures relevance</a:t>
            </a:r>
            <a:r>
              <a:rPr lang="en-US" dirty="0" smtClean="0"/>
              <a:t>”</a:t>
            </a:r>
          </a:p>
          <a:p>
            <a:r>
              <a:rPr lang="en-GB" dirty="0" smtClean="0"/>
              <a:t>MOBE for the sponsorship.</a:t>
            </a:r>
          </a:p>
          <a:p>
            <a:r>
              <a:rPr lang="en-GB" dirty="0" smtClean="0"/>
              <a:t>Mentorship – Mr </a:t>
            </a:r>
            <a:r>
              <a:rPr lang="en-GB" dirty="0" err="1" smtClean="0"/>
              <a:t>Kgasudi</a:t>
            </a:r>
            <a:r>
              <a:rPr lang="en-GB" dirty="0" smtClean="0"/>
              <a:t> &amp; Dr </a:t>
            </a:r>
            <a:r>
              <a:rPr lang="en-GB" dirty="0" err="1" smtClean="0"/>
              <a:t>Motshabi</a:t>
            </a:r>
            <a:r>
              <a:rPr lang="en-GB" dirty="0" smtClean="0"/>
              <a:t> </a:t>
            </a:r>
            <a:endParaRPr lang="en-US" dirty="0" smtClean="0"/>
          </a:p>
          <a:p>
            <a:pPr marL="82296" indent="0">
              <a:buNone/>
            </a:pPr>
            <a:endParaRPr lang="en-GB" dirty="0" smtClean="0"/>
          </a:p>
        </p:txBody>
      </p:sp>
    </p:spTree>
    <p:extLst>
      <p:ext uri="{BB962C8B-B14F-4D97-AF65-F5344CB8AC3E}">
        <p14:creationId xmlns:p14="http://schemas.microsoft.com/office/powerpoint/2010/main" val="1328858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THANK YOU</a:t>
            </a:r>
            <a:endParaRPr lang="en-US" b="1" dirty="0"/>
          </a:p>
        </p:txBody>
      </p:sp>
      <p:sp>
        <p:nvSpPr>
          <p:cNvPr id="3" name="Content Placeholder 2"/>
          <p:cNvSpPr>
            <a:spLocks noGrp="1"/>
          </p:cNvSpPr>
          <p:nvPr>
            <p:ph idx="1"/>
          </p:nvPr>
        </p:nvSpPr>
        <p:spPr/>
        <p:txBody>
          <a:bodyPr/>
          <a:lstStyle/>
          <a:p>
            <a:pPr marL="82296" indent="0">
              <a:buNone/>
            </a:pPr>
            <a:r>
              <a:rPr lang="en-GB" b="1" dirty="0" smtClean="0">
                <a:solidFill>
                  <a:srgbClr val="C00000"/>
                </a:solidFill>
              </a:rPr>
              <a:t>NAME</a:t>
            </a:r>
            <a:r>
              <a:rPr lang="en-GB" b="1" dirty="0" smtClean="0"/>
              <a:t>: MOTSERGANYI </a:t>
            </a:r>
            <a:r>
              <a:rPr lang="en-GB" b="1" dirty="0" smtClean="0"/>
              <a:t>WAGO </a:t>
            </a:r>
            <a:r>
              <a:rPr lang="en-GB" b="1" dirty="0" smtClean="0">
                <a:solidFill>
                  <a:srgbClr val="C00000"/>
                </a:solidFill>
              </a:rPr>
              <a:t>SURNAME</a:t>
            </a:r>
            <a:r>
              <a:rPr lang="en-GB" b="1" dirty="0" smtClean="0"/>
              <a:t>: KAMANKALA </a:t>
            </a:r>
          </a:p>
          <a:p>
            <a:pPr marL="82296" indent="0">
              <a:buNone/>
            </a:pPr>
            <a:endParaRPr lang="en-GB" b="1" dirty="0" smtClean="0"/>
          </a:p>
          <a:p>
            <a:pPr marL="82296" indent="0" algn="ctr">
              <a:buNone/>
            </a:pPr>
            <a:r>
              <a:rPr lang="en-GB" b="1" dirty="0" smtClean="0"/>
              <a:t>wapapa@live.com</a:t>
            </a:r>
            <a:endParaRPr lang="en-GB" b="1" dirty="0" smtClean="0"/>
          </a:p>
          <a:p>
            <a:pPr marL="82296" indent="0" algn="ctr">
              <a:buNone/>
            </a:pPr>
            <a:r>
              <a:rPr lang="en-GB" b="1" dirty="0" smtClean="0"/>
              <a:t>+267 71353994</a:t>
            </a:r>
          </a:p>
          <a:p>
            <a:pPr marL="82296" indent="0" algn="ctr">
              <a:buNone/>
            </a:pPr>
            <a:r>
              <a:rPr lang="en-GB" b="1" dirty="0" smtClean="0"/>
              <a:t>+267 73348663</a:t>
            </a:r>
            <a:endParaRPr lang="en-US" b="1" dirty="0"/>
          </a:p>
        </p:txBody>
      </p:sp>
    </p:spTree>
    <p:extLst>
      <p:ext uri="{BB962C8B-B14F-4D97-AF65-F5344CB8AC3E}">
        <p14:creationId xmlns:p14="http://schemas.microsoft.com/office/powerpoint/2010/main" val="1537173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a:t>
            </a:r>
            <a:endParaRPr lang="en-US" b="1" dirty="0"/>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smtClean="0"/>
          </a:p>
          <a:p>
            <a:pPr marL="0" indent="0" algn="ctr">
              <a:buNone/>
            </a:pPr>
            <a:r>
              <a:rPr lang="en-GB" b="1" dirty="0" smtClean="0"/>
              <a:t>A DIRECT CORRELATION BETWEEN ASSESMENT LITERACY, ITEM PLANNING AND GRADES: A CASE STUDY OF MORUAKGOMO JUNIOR SECONDARY SCHOOL.</a:t>
            </a:r>
          </a:p>
          <a:p>
            <a:endParaRPr lang="en-US" dirty="0"/>
          </a:p>
        </p:txBody>
      </p:sp>
    </p:spTree>
    <p:extLst>
      <p:ext uri="{BB962C8B-B14F-4D97-AF65-F5344CB8AC3E}">
        <p14:creationId xmlns:p14="http://schemas.microsoft.com/office/powerpoint/2010/main" val="427414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smtClean="0"/>
              <a:t>Introduction</a:t>
            </a:r>
            <a:endParaRPr lang="en-US" b="1" dirty="0"/>
          </a:p>
        </p:txBody>
      </p:sp>
      <p:sp>
        <p:nvSpPr>
          <p:cNvPr id="3" name="Content Placeholder 2"/>
          <p:cNvSpPr>
            <a:spLocks noGrp="1"/>
          </p:cNvSpPr>
          <p:nvPr>
            <p:ph idx="1"/>
          </p:nvPr>
        </p:nvSpPr>
        <p:spPr>
          <a:xfrm>
            <a:off x="457200" y="1052736"/>
            <a:ext cx="8229600" cy="5328592"/>
          </a:xfrm>
        </p:spPr>
        <p:txBody>
          <a:bodyPr>
            <a:normAutofit fontScale="92500" lnSpcReduction="20000"/>
          </a:bodyPr>
          <a:lstStyle/>
          <a:p>
            <a:pPr marL="0" indent="0">
              <a:buNone/>
            </a:pPr>
            <a:r>
              <a:rPr lang="en-GB" dirty="0" smtClean="0"/>
              <a:t>Assessment play a vital role in the education sector as a whole. Assessment in mainstream schools is conducted by an independent sole organization called Botswana Examination Council (BEC). BEC is a body corporate mandate by an Act of parliament to conduct school examinations and any other examinations for the Ministry of Basic Education (</a:t>
            </a:r>
            <a:r>
              <a:rPr lang="en-GB" dirty="0" err="1" smtClean="0"/>
              <a:t>MoBE</a:t>
            </a:r>
            <a:r>
              <a:rPr lang="en-GB" dirty="0" smtClean="0"/>
              <a:t>). These are external examinations that come at the end of a three year Junior Certificate period. Such examinations are of credible quality. They are administered following a comprehensive plan and a stipulated time frame. The scope of the examination has been predetermined by an assessment syllabus. </a:t>
            </a:r>
          </a:p>
        </p:txBody>
      </p:sp>
    </p:spTree>
    <p:extLst>
      <p:ext uri="{BB962C8B-B14F-4D97-AF65-F5344CB8AC3E}">
        <p14:creationId xmlns:p14="http://schemas.microsoft.com/office/powerpoint/2010/main" val="2152743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smtClean="0"/>
              <a:t>Continuation…</a:t>
            </a:r>
            <a:endParaRPr lang="en-US" b="1" dirty="0"/>
          </a:p>
        </p:txBody>
      </p:sp>
      <p:sp>
        <p:nvSpPr>
          <p:cNvPr id="3" name="Content Placeholder 2"/>
          <p:cNvSpPr>
            <a:spLocks noGrp="1"/>
          </p:cNvSpPr>
          <p:nvPr>
            <p:ph idx="1"/>
          </p:nvPr>
        </p:nvSpPr>
        <p:spPr>
          <a:xfrm>
            <a:off x="457200" y="836712"/>
            <a:ext cx="8435280" cy="5400599"/>
          </a:xfrm>
        </p:spPr>
        <p:txBody>
          <a:bodyPr>
            <a:noAutofit/>
          </a:bodyPr>
          <a:lstStyle/>
          <a:p>
            <a:r>
              <a:rPr lang="en-GB" sz="2300" dirty="0" smtClean="0"/>
              <a:t>However, internal examinations run by individual schools, regions and sub-regions have been seen to be of a total opposing low quality compared to the final examinations. In each individual school, it is the sole responsibilities of the school to have an assessment document in the academic policy that state the nature of internal examinations. On repeated occasions, it has been a norm that we as teachers administer items of a very low quality without being guided by any document. This is a problem because it leads to low quality items that have low frequency in high order thinking skills. Such items in most cases do not follow the Bloom’s taxonomy concepts. This then do not prepare pupils well for the real examination. This then makes our students to exit our schools with a very low critical, analytics, evaluative and assessment skills. For this terrible practice to end, we will need a collective effort as educational practitioners to desist from setting items of low quality. </a:t>
            </a:r>
            <a:endParaRPr lang="en-US" sz="2300" dirty="0"/>
          </a:p>
        </p:txBody>
      </p:sp>
    </p:spTree>
    <p:extLst>
      <p:ext uri="{BB962C8B-B14F-4D97-AF65-F5344CB8AC3E}">
        <p14:creationId xmlns:p14="http://schemas.microsoft.com/office/powerpoint/2010/main" val="251098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Aims of the study</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In arguing for standardized items as an appropriate approach to classroom and school assessment, I will explore the following.</a:t>
            </a:r>
          </a:p>
          <a:p>
            <a:r>
              <a:rPr lang="en-GB" dirty="0" smtClean="0"/>
              <a:t>Compare the quality of BEC test items with internal examination items.</a:t>
            </a:r>
          </a:p>
          <a:p>
            <a:r>
              <a:rPr lang="en-GB" dirty="0" smtClean="0"/>
              <a:t>Evaluate the use of guiding documents when preparing examination items. </a:t>
            </a:r>
          </a:p>
          <a:p>
            <a:r>
              <a:rPr lang="en-GB" dirty="0" smtClean="0"/>
              <a:t>Find the causes why there is a use of high frequency of low order thinking skills in preparing items.</a:t>
            </a:r>
          </a:p>
          <a:p>
            <a:endParaRPr lang="en-US" dirty="0"/>
          </a:p>
        </p:txBody>
      </p:sp>
    </p:spTree>
    <p:extLst>
      <p:ext uri="{BB962C8B-B14F-4D97-AF65-F5344CB8AC3E}">
        <p14:creationId xmlns:p14="http://schemas.microsoft.com/office/powerpoint/2010/main" val="195816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 of the study</a:t>
            </a:r>
            <a:endParaRPr lang="en-US" b="1" dirty="0"/>
          </a:p>
        </p:txBody>
      </p:sp>
      <p:sp>
        <p:nvSpPr>
          <p:cNvPr id="3" name="Content Placeholder 2"/>
          <p:cNvSpPr>
            <a:spLocks noGrp="1"/>
          </p:cNvSpPr>
          <p:nvPr>
            <p:ph idx="1"/>
          </p:nvPr>
        </p:nvSpPr>
        <p:spPr/>
        <p:txBody>
          <a:bodyPr/>
          <a:lstStyle/>
          <a:p>
            <a:r>
              <a:rPr lang="en-GB" dirty="0" err="1" smtClean="0"/>
              <a:t>Moruakgomo</a:t>
            </a:r>
            <a:r>
              <a:rPr lang="en-GB" dirty="0" smtClean="0"/>
              <a:t> JSS</a:t>
            </a:r>
          </a:p>
          <a:p>
            <a:r>
              <a:rPr lang="en-GB" dirty="0" err="1" smtClean="0"/>
              <a:t>Kweneng</a:t>
            </a:r>
            <a:r>
              <a:rPr lang="en-GB" dirty="0" smtClean="0"/>
              <a:t> region</a:t>
            </a:r>
          </a:p>
          <a:p>
            <a:r>
              <a:rPr lang="en-GB" dirty="0" smtClean="0"/>
              <a:t>15 streamed school</a:t>
            </a:r>
          </a:p>
          <a:p>
            <a:r>
              <a:rPr lang="en-GB" dirty="0" smtClean="0"/>
              <a:t>Social Studies- 4 teachers</a:t>
            </a:r>
            <a:endParaRPr lang="en-US" dirty="0"/>
          </a:p>
        </p:txBody>
      </p:sp>
    </p:spTree>
    <p:extLst>
      <p:ext uri="{BB962C8B-B14F-4D97-AF65-F5344CB8AC3E}">
        <p14:creationId xmlns:p14="http://schemas.microsoft.com/office/powerpoint/2010/main" val="3453390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Theoretical framework</a:t>
            </a:r>
            <a:endParaRPr lang="en-US" b="1" dirty="0"/>
          </a:p>
        </p:txBody>
      </p:sp>
      <p:sp>
        <p:nvSpPr>
          <p:cNvPr id="3" name="Content Placeholder 2"/>
          <p:cNvSpPr>
            <a:spLocks noGrp="1"/>
          </p:cNvSpPr>
          <p:nvPr>
            <p:ph idx="1"/>
          </p:nvPr>
        </p:nvSpPr>
        <p:spPr/>
        <p:txBody>
          <a:bodyPr>
            <a:normAutofit fontScale="70000" lnSpcReduction="20000"/>
          </a:bodyPr>
          <a:lstStyle/>
          <a:p>
            <a:r>
              <a:rPr lang="en-GB" dirty="0" smtClean="0"/>
              <a:t>I </a:t>
            </a:r>
            <a:r>
              <a:rPr lang="en-GB" dirty="0" smtClean="0"/>
              <a:t>did</a:t>
            </a:r>
            <a:r>
              <a:rPr lang="en-GB" dirty="0" smtClean="0"/>
              <a:t> </a:t>
            </a:r>
            <a:r>
              <a:rPr lang="en-GB" dirty="0" smtClean="0"/>
              <a:t>explore the use of a mixed research approach. This </a:t>
            </a:r>
            <a:r>
              <a:rPr lang="en-GB" dirty="0" smtClean="0"/>
              <a:t>was</a:t>
            </a:r>
            <a:r>
              <a:rPr lang="en-GB" dirty="0" smtClean="0"/>
              <a:t> </a:t>
            </a:r>
            <a:r>
              <a:rPr lang="en-GB" dirty="0" smtClean="0"/>
              <a:t>relevant in the broader sense that I </a:t>
            </a:r>
            <a:r>
              <a:rPr lang="en-GB" dirty="0" smtClean="0"/>
              <a:t>did</a:t>
            </a:r>
            <a:r>
              <a:rPr lang="en-GB" dirty="0" smtClean="0"/>
              <a:t> </a:t>
            </a:r>
            <a:r>
              <a:rPr lang="en-GB" dirty="0" smtClean="0"/>
              <a:t>collect quantitative data and </a:t>
            </a:r>
            <a:r>
              <a:rPr lang="en-GB" dirty="0" smtClean="0"/>
              <a:t>used </a:t>
            </a:r>
            <a:r>
              <a:rPr lang="en-GB" dirty="0" smtClean="0"/>
              <a:t>qualitative approach when deducing and or interpreting data. A mixed method research paradigms is the use of both qualitative and quantitative paradigms. This paradigm is associated with Kuhn, T,  (1962, 1970) who defined it as the underlying assumption and intellectual structure upon which research and development in a field of inquiry are based. Patton, M, 2002. Such paradigm is associated with the collection of qualitative data that leads to multiple interpretations (Cohen et al, 2011, Creswell, 2003, 2004). Last but not least, in a mixed method, both qualitative and quantitative methods are used. Then I will approach the study either way. </a:t>
            </a:r>
            <a:endParaRPr lang="en-US" dirty="0"/>
          </a:p>
        </p:txBody>
      </p:sp>
    </p:spTree>
    <p:extLst>
      <p:ext uri="{BB962C8B-B14F-4D97-AF65-F5344CB8AC3E}">
        <p14:creationId xmlns:p14="http://schemas.microsoft.com/office/powerpoint/2010/main" val="2380043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smtClean="0"/>
              <a:t>Research type- Action research</a:t>
            </a:r>
            <a:endParaRPr lang="en-US" b="1" dirty="0"/>
          </a:p>
        </p:txBody>
      </p:sp>
      <p:sp>
        <p:nvSpPr>
          <p:cNvPr id="3" name="Content Placeholder 2"/>
          <p:cNvSpPr>
            <a:spLocks noGrp="1"/>
          </p:cNvSpPr>
          <p:nvPr>
            <p:ph idx="1"/>
          </p:nvPr>
        </p:nvSpPr>
        <p:spPr>
          <a:xfrm>
            <a:off x="323528" y="980728"/>
            <a:ext cx="8496944" cy="5328592"/>
          </a:xfrm>
        </p:spPr>
        <p:txBody>
          <a:bodyPr>
            <a:normAutofit fontScale="70000" lnSpcReduction="20000"/>
          </a:bodyPr>
          <a:lstStyle/>
          <a:p>
            <a:pPr marL="0" indent="0">
              <a:buNone/>
            </a:pPr>
            <a:r>
              <a:rPr lang="en-GB" dirty="0" smtClean="0"/>
              <a:t>Kurt </a:t>
            </a:r>
            <a:r>
              <a:rPr lang="en-GB" dirty="0" err="1" smtClean="0"/>
              <a:t>Lewin</a:t>
            </a:r>
            <a:r>
              <a:rPr lang="en-GB" dirty="0" smtClean="0"/>
              <a:t> coined the term “Action research in 1944” in his 1946 paper “Action research and minority problems”. Action research is a comparative research on the condition and effect of various forms of social action and research leading to social action ”that uses” a spiral of steps, each </a:t>
            </a:r>
            <a:r>
              <a:rPr lang="en-GB" smtClean="0"/>
              <a:t>of which </a:t>
            </a:r>
            <a:r>
              <a:rPr lang="en-GB" dirty="0" smtClean="0"/>
              <a:t>is composed of a circle of planning, action and fact finding about the result of the action”.</a:t>
            </a:r>
          </a:p>
          <a:p>
            <a:r>
              <a:rPr lang="en-GB" dirty="0" smtClean="0"/>
              <a:t>It is cyclic</a:t>
            </a:r>
          </a:p>
          <a:p>
            <a:r>
              <a:rPr lang="en-GB" dirty="0" smtClean="0"/>
              <a:t>Taken in the field of education</a:t>
            </a:r>
          </a:p>
          <a:p>
            <a:r>
              <a:rPr lang="en-GB" dirty="0" smtClean="0"/>
              <a:t>This is a research in action.</a:t>
            </a:r>
          </a:p>
          <a:p>
            <a:r>
              <a:rPr lang="en-GB" dirty="0" smtClean="0"/>
              <a:t>It is doing and practice</a:t>
            </a:r>
          </a:p>
          <a:p>
            <a:r>
              <a:rPr lang="en-GB" dirty="0" smtClean="0"/>
              <a:t>Attempt to solve a problem with practice</a:t>
            </a:r>
          </a:p>
          <a:p>
            <a:r>
              <a:rPr lang="en-GB" dirty="0" smtClean="0"/>
              <a:t>Applied in many ways- classroom, house, school</a:t>
            </a:r>
          </a:p>
          <a:p>
            <a:r>
              <a:rPr lang="en-GB" dirty="0" smtClean="0"/>
              <a:t>Main practitioners-teachers, deputy, school head</a:t>
            </a:r>
          </a:p>
          <a:p>
            <a:r>
              <a:rPr lang="en-GB" dirty="0" smtClean="0"/>
              <a:t>results are direct solutions and it is immediate</a:t>
            </a:r>
          </a:p>
          <a:p>
            <a:r>
              <a:rPr lang="en-GB" dirty="0" smtClean="0"/>
              <a:t>Excellent for a 21</a:t>
            </a:r>
            <a:r>
              <a:rPr lang="en-GB" baseline="30000" dirty="0" smtClean="0"/>
              <a:t>st</a:t>
            </a:r>
            <a:r>
              <a:rPr lang="en-GB" dirty="0" smtClean="0"/>
              <a:t> century teacher</a:t>
            </a:r>
          </a:p>
          <a:p>
            <a:pPr marL="0" indent="0">
              <a:buNone/>
            </a:pPr>
            <a:endParaRPr lang="en-GB" dirty="0" smtClean="0"/>
          </a:p>
          <a:p>
            <a:pPr marL="0" indent="0">
              <a:buNone/>
            </a:pPr>
            <a:endParaRPr lang="en-US" dirty="0"/>
          </a:p>
        </p:txBody>
      </p:sp>
    </p:spTree>
    <p:extLst>
      <p:ext uri="{BB962C8B-B14F-4D97-AF65-F5344CB8AC3E}">
        <p14:creationId xmlns:p14="http://schemas.microsoft.com/office/powerpoint/2010/main" val="728899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227</TotalTime>
  <Words>1911</Words>
  <Application>Microsoft Office PowerPoint</Application>
  <PresentationFormat>On-screen Show (4:3)</PresentationFormat>
  <Paragraphs>356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THEME</vt:lpstr>
      <vt:lpstr>Presentation outline</vt:lpstr>
      <vt:lpstr>TOPIC</vt:lpstr>
      <vt:lpstr>Introduction</vt:lpstr>
      <vt:lpstr>Continuation…</vt:lpstr>
      <vt:lpstr>Aims of the study</vt:lpstr>
      <vt:lpstr>Background of the study</vt:lpstr>
      <vt:lpstr>Theoretical framework</vt:lpstr>
      <vt:lpstr>Research type- Action research</vt:lpstr>
      <vt:lpstr>Process of an action research</vt:lpstr>
      <vt:lpstr>Literature review</vt:lpstr>
      <vt:lpstr>Continuation…</vt:lpstr>
      <vt:lpstr>Methodology </vt:lpstr>
      <vt:lpstr>Findings of external examination</vt:lpstr>
      <vt:lpstr>Analysis of internal examination</vt:lpstr>
      <vt:lpstr>Internal &amp; external 2018</vt:lpstr>
      <vt:lpstr>Analysis </vt:lpstr>
      <vt:lpstr>Discussion </vt:lpstr>
      <vt:lpstr>Conclusion </vt:lpstr>
      <vt:lpstr>Recommendations </vt:lpstr>
      <vt:lpstr>Recommendation cont…</vt:lpstr>
      <vt:lpstr>Thinking ahead…</vt:lpstr>
      <vt:lpstr>Acknowledgements…</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dc:title>
  <dc:creator>BAIPUSI</dc:creator>
  <cp:lastModifiedBy>BAIPUSI</cp:lastModifiedBy>
  <cp:revision>27</cp:revision>
  <dcterms:created xsi:type="dcterms:W3CDTF">2019-05-20T12:39:45Z</dcterms:created>
  <dcterms:modified xsi:type="dcterms:W3CDTF">2019-05-21T09:00:59Z</dcterms:modified>
</cp:coreProperties>
</file>